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93"/>
    <p:restoredTop sz="95680"/>
  </p:normalViewPr>
  <p:slideViewPr>
    <p:cSldViewPr snapToGrid="0" snapToObjects="1">
      <p:cViewPr>
        <p:scale>
          <a:sx n="21" d="100"/>
          <a:sy n="21" d="100"/>
        </p:scale>
        <p:origin x="23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poster was inspired by the “reminiscence bump” effect, or the tendency of older adults to be able to recall a disproportionately high amount of autobiographical memories from their adolescence &amp; young adulthood compared to any other time across the lifespan.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fact, neurodevelopment in adolescence seems to support this suggestion, as adolescence is a time in which individuals are highly sensitive to rewards. This sensitivity has been attributed to the rapid maturation of subcortical reward regions during this time, and circuit-based models suggest that regulatory prefrontal connections to the reward system develop throughout adolescence.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Importantly, these regions &amp; connections are quite important in pleasurable music experiences, which involve interactions between the auditory system + reward regions, facilitated by the anterior insula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Older adults display lifelong preferences for music from their adolescence, suggesting age of exposure to music plays a role in establishing these preferences.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then divided each clip based on how old the participant was when they first heard the music from that block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found adolescent music elicited connectivity from the anterior insula to the ventral striatum, as predicted by adolescent developmental trajectories &amp; neuroanatomical models of rewarding music experiences.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Overall, this suggests that age of encoding impacts functional connectivity patterns while listening to music, perhaps underlying this behavioral preference for music from adolescence</a:t>
            </a:r>
            <a:br>
              <a:rPr lang="en-US" dirty="0"/>
            </a:b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9" Type="http://schemas.openxmlformats.org/officeDocument/2006/relationships/image" Target="../media/image27.png"/><Relationship Id="rId21" Type="http://schemas.openxmlformats.org/officeDocument/2006/relationships/image" Target="../media/image10.png"/><Relationship Id="rId34" Type="http://schemas.openxmlformats.org/officeDocument/2006/relationships/image" Target="../media/image22.png"/><Relationship Id="rId7" Type="http://schemas.openxmlformats.org/officeDocument/2006/relationships/hyperlink" Target="https://doi.org/10.1016/j.dcn.2015.12.006" TargetMode="External"/><Relationship Id="rId12" Type="http://schemas.openxmlformats.org/officeDocument/2006/relationships/hyperlink" Target="https://doi.org/10.1017/S0140525X20000333" TargetMode="External"/><Relationship Id="rId17" Type="http://schemas.openxmlformats.org/officeDocument/2006/relationships/image" Target="../media/image6.jpg"/><Relationship Id="rId25" Type="http://schemas.openxmlformats.org/officeDocument/2006/relationships/image" Target="../media/image14.jpg"/><Relationship Id="rId33" Type="http://schemas.openxmlformats.org/officeDocument/2006/relationships/image" Target="../media/image21.png"/><Relationship Id="rId38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jpg"/><Relationship Id="rId20" Type="http://schemas.openxmlformats.org/officeDocument/2006/relationships/image" Target="../media/image9.png"/><Relationship Id="rId2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dx.doi.org/10.1037/a0012955" TargetMode="External"/><Relationship Id="rId11" Type="http://schemas.openxmlformats.org/officeDocument/2006/relationships/hyperlink" Target="https://doi.org/10.1093/cercor/bhq186" TargetMode="External"/><Relationship Id="rId24" Type="http://schemas.openxmlformats.org/officeDocument/2006/relationships/image" Target="../media/image13.jpg"/><Relationship Id="rId32" Type="http://schemas.openxmlformats.org/officeDocument/2006/relationships/image" Target="../media/image20.jpg"/><Relationship Id="rId37" Type="http://schemas.openxmlformats.org/officeDocument/2006/relationships/image" Target="../media/image25.jpg"/><Relationship Id="rId5" Type="http://schemas.openxmlformats.org/officeDocument/2006/relationships/hyperlink" Target="https://doi.org/10.1016/j.dr.2007.08.003" TargetMode="External"/><Relationship Id="rId15" Type="http://schemas.openxmlformats.org/officeDocument/2006/relationships/image" Target="../media/image4.png"/><Relationship Id="rId23" Type="http://schemas.openxmlformats.org/officeDocument/2006/relationships/image" Target="../media/image12.jpg"/><Relationship Id="rId28" Type="http://schemas.openxmlformats.org/officeDocument/2006/relationships/image" Target="../media/image17.png"/><Relationship Id="rId36" Type="http://schemas.openxmlformats.org/officeDocument/2006/relationships/image" Target="../media/image24.jpg"/><Relationship Id="rId10" Type="http://schemas.openxmlformats.org/officeDocument/2006/relationships/hyperlink" Target="https://doi.org/10.1089/brain.2012.0073" TargetMode="External"/><Relationship Id="rId19" Type="http://schemas.openxmlformats.org/officeDocument/2006/relationships/image" Target="../media/image8.png"/><Relationship Id="rId31" Type="http://schemas.openxmlformats.org/officeDocument/2006/relationships/image" Target="../media/image19.jpg"/><Relationship Id="rId4" Type="http://schemas.openxmlformats.org/officeDocument/2006/relationships/hyperlink" Target="https://doi.org/10.3758/BF03211330" TargetMode="External"/><Relationship Id="rId9" Type="http://schemas.openxmlformats.org/officeDocument/2006/relationships/hyperlink" Target="https://www.frontiersin.org/article/10.3389/fnhum.2020.00280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png"/><Relationship Id="rId30" Type="http://schemas.openxmlformats.org/officeDocument/2006/relationships/image" Target="../media/image18.png"/><Relationship Id="rId35" Type="http://schemas.openxmlformats.org/officeDocument/2006/relationships/image" Target="../media/image23.jpg"/><Relationship Id="rId8" Type="http://schemas.openxmlformats.org/officeDocument/2006/relationships/hyperlink" Target="https://doi.org/10.1111/nyas.14241" TargetMode="Externa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1652738" y="29841713"/>
            <a:ext cx="11428016" cy="35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84;p1"/>
          <p:cNvSpPr/>
          <p:nvPr/>
        </p:nvSpPr>
        <p:spPr>
          <a:xfrm>
            <a:off x="645458" y="501352"/>
            <a:ext cx="42563671" cy="4424676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54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4" y="28781886"/>
            <a:ext cx="13811654" cy="9955694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differed in its functional connectivity patterns from that outside this time period, notably connecting the auditory network &amp; mPFC to reward regions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heightened sensitivity to reward-predictive cues in adolescence that persists across the lifespan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 sensitivity to social reward may also account for these preferences, consistent with the Music for Social Bonding hypothesis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 </a:t>
            </a: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https://doi.org/10.3758/BF03211330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https://doi.org/10.1016/j.dr.2007.08.003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http://dx.doi.org/10.1037/a0012955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https://doi.org/10.1016/j.dcn.2015.12.006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https://doi.org/10.1111/nyas.14241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Wang, D., Belden, A., </a:t>
            </a:r>
            <a:r>
              <a:rPr lang="en-US" sz="1000" dirty="0" err="1"/>
              <a:t>Hanser</a:t>
            </a:r>
            <a:r>
              <a:rPr lang="en-US" sz="1000" dirty="0"/>
              <a:t>, S. B., Geddes, M. R., &amp; Loui, P. (2020). Resting-State Connectivity of Auditory and Reward Systems in Alzheimer’s Disease and Mild Cognitive Impairment. </a:t>
            </a:r>
            <a:r>
              <a:rPr lang="en-US" sz="1000" i="1" dirty="0"/>
              <a:t>Frontiers in Human Neuroscience</a:t>
            </a:r>
            <a:r>
              <a:rPr lang="en-US" sz="1000" dirty="0"/>
              <a:t>, </a:t>
            </a:r>
            <a:r>
              <a:rPr lang="en-US" sz="1000" i="1" dirty="0"/>
              <a:t>14</a:t>
            </a:r>
            <a:r>
              <a:rPr lang="en-US" sz="1000" dirty="0"/>
              <a:t>. </a:t>
            </a:r>
            <a:r>
              <a:rPr lang="en-US" sz="1000" dirty="0">
                <a:hlinkClick r:id="rId9"/>
              </a:rPr>
              <a:t>https://www.frontiersin.org/article/10.3389/fnhum.2020.00280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Penny, W. D., Friston, K. J., Ashburner, J. T., </a:t>
            </a:r>
            <a:r>
              <a:rPr lang="en-US" sz="1000" dirty="0" err="1"/>
              <a:t>Kiebel</a:t>
            </a:r>
            <a:r>
              <a:rPr lang="en-US" sz="1000" dirty="0"/>
              <a:t>, S. J., &amp; Nichols, T. E. (2011). </a:t>
            </a:r>
            <a:r>
              <a:rPr lang="en-US" sz="1000" i="1" dirty="0"/>
              <a:t>Statistical Parametric Mapping: The Analysis of Functional Brain Images</a:t>
            </a:r>
            <a:r>
              <a:rPr lang="en-US" sz="1000" dirty="0"/>
              <a:t>. Elsevier.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Whitfield-</a:t>
            </a:r>
            <a:r>
              <a:rPr lang="en-US" sz="1000" dirty="0" err="1"/>
              <a:t>Gabrieli</a:t>
            </a:r>
            <a:r>
              <a:rPr lang="en-US" sz="1000" dirty="0"/>
              <a:t>, S., &amp; Nieto-</a:t>
            </a:r>
            <a:r>
              <a:rPr lang="en-US" sz="1000" dirty="0" err="1"/>
              <a:t>Castanon</a:t>
            </a:r>
            <a:r>
              <a:rPr lang="en-US" sz="1000" dirty="0"/>
              <a:t>, A. (2012). Conn: A Functional Connectivity Toolbox for Correlated and Anticorrelated Brain Networks. </a:t>
            </a:r>
            <a:r>
              <a:rPr lang="en-US" sz="1000" i="1" dirty="0"/>
              <a:t>Brain Connectivity</a:t>
            </a:r>
            <a:r>
              <a:rPr lang="en-US" sz="1000" dirty="0"/>
              <a:t>, </a:t>
            </a:r>
            <a:r>
              <a:rPr lang="en-US" sz="1000" i="1" dirty="0"/>
              <a:t>2</a:t>
            </a:r>
            <a:r>
              <a:rPr lang="en-US" sz="1000" dirty="0"/>
              <a:t>(3), 125–141. </a:t>
            </a:r>
            <a:r>
              <a:rPr lang="en-US" sz="1000" dirty="0">
                <a:hlinkClick r:id="rId10"/>
              </a:rPr>
              <a:t>https://doi.org/10.1089/brain.2012.0073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/>
              <a:t>Deen</a:t>
            </a:r>
            <a:r>
              <a:rPr lang="en-US" sz="1000" dirty="0"/>
              <a:t>, B., </a:t>
            </a:r>
            <a:r>
              <a:rPr lang="en-US" sz="1000" dirty="0" err="1"/>
              <a:t>Pitskel</a:t>
            </a:r>
            <a:r>
              <a:rPr lang="en-US" sz="1000" dirty="0"/>
              <a:t>, N. B., &amp; </a:t>
            </a:r>
            <a:r>
              <a:rPr lang="en-US" sz="1000" dirty="0" err="1"/>
              <a:t>Pelphrey</a:t>
            </a:r>
            <a:r>
              <a:rPr lang="en-US" sz="1000" dirty="0"/>
              <a:t>, K. A. (2011). Three Systems of Insular Functional Connectivity Identified with Cluster Analysis.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21</a:t>
            </a:r>
            <a:r>
              <a:rPr lang="en-US" sz="1000" dirty="0"/>
              <a:t>(7), 1498–1506. </a:t>
            </a:r>
            <a:r>
              <a:rPr lang="en-US" sz="1000" dirty="0">
                <a:hlinkClick r:id="rId11"/>
              </a:rPr>
              <a:t>https://doi.org/10.1093/cercor/bhq186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https://doi.org/10.1017/S0140525X20000333</a:t>
            </a: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Grammy Foundation, NSF-CAREER 1945436, NSF-STTR 2014870, and Kim and Glenn Campbell Foundation.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6830829"/>
            <a:ext cx="13877365" cy="3111677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 Data were preprocessed and analyzed using SPM12 (Statistical Parametric Mapping) software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CONN Toolbox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mPFC as defined by the CONN toolbox, the anterior Insula</a:t>
            </a:r>
            <a:r>
              <a:rPr lang="en-US" sz="32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and the Auditory Network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used Reward and Auditory Networks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along with the mPFC &amp; anterior Insula seed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91511" y="1286064"/>
            <a:ext cx="3314379" cy="30724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710024" y="5537752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16944" y="27326915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342188" y="33751436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8" y="16351100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4955418" y="14095563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39751" y="21950684"/>
            <a:ext cx="13877365" cy="1287419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5317365" y="21242349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51958" y="6907026"/>
            <a:ext cx="13877365" cy="2133790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and young adulthood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.This population recalls more autobiographical memories in response to music from this time and show lifelong preferences for this music:</a:t>
            </a: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disproportionate maturation of subcortical reward regions compared to regulatory prefrontal regions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anterior insula facilitates interactions between the auditory and reward systems: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preference for music from one’s adolescence might, in part, reflect increased responsivity to &amp; connectivity of reward and auditory regions that persists across the lifespan</a:t>
            </a:r>
          </a:p>
          <a:p>
            <a:pPr lvl="1"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developmental trajectory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414" y="20238355"/>
            <a:ext cx="6034050" cy="371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01" y="16686913"/>
            <a:ext cx="9555174" cy="208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8956663" y="1548805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345073" y="16073440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45063" y="18843885"/>
            <a:ext cx="13135396" cy="2312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8956661" y="3274877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266095" y="5450874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18956662" y="23364785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05472" y="30694559"/>
            <a:ext cx="1045147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 (19-25)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65091" y="27025956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29906" y="545045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13150" y="11594727"/>
            <a:ext cx="4933813" cy="276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97572" y="11594727"/>
            <a:ext cx="4933813" cy="276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20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7005" y="20498807"/>
            <a:ext cx="5963693" cy="33381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21086" y="9539317"/>
            <a:ext cx="8432639" cy="5366225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5138129" y="31431474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135566" y="3750410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3862219" y="684651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3887582" y="977071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3845370" y="12631056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67603" y="15580219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1965009" y="28922657"/>
            <a:ext cx="1669308" cy="1525162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3273960" y="28917885"/>
            <a:ext cx="1669308" cy="1525162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3662830" y="29518548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2089375" y="29530939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8FB29A-707A-8047-9B26-1C9BBB740C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133726" y="21705392"/>
            <a:ext cx="8833822" cy="5621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73EDA-655E-A049-9F11-F4A466BCF8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413402" y="33300789"/>
            <a:ext cx="12998718" cy="2313432"/>
          </a:xfrm>
          <a:prstGeom prst="rect">
            <a:avLst/>
          </a:prstGeom>
        </p:spPr>
      </p:pic>
      <p:pic>
        <p:nvPicPr>
          <p:cNvPr id="26" name="Picture 2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FE26E08E-B75A-284F-B237-DE217573AFFA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34515" t="26397" r="42962" b="63815"/>
          <a:stretch/>
        </p:blipFill>
        <p:spPr>
          <a:xfrm>
            <a:off x="26095927" y="21260400"/>
            <a:ext cx="2743200" cy="670031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D6AB-886D-A543-87E0-3A8DE60FFACB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41484" t="18305" r="35277" b="72442"/>
          <a:stretch/>
        </p:blipFill>
        <p:spPr>
          <a:xfrm>
            <a:off x="26052384" y="37122998"/>
            <a:ext cx="2830285" cy="63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4794A5-C7AA-5843-8018-A3736AA40683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t="5205" b="46332"/>
          <a:stretch/>
        </p:blipFill>
        <p:spPr>
          <a:xfrm>
            <a:off x="29238174" y="17648528"/>
            <a:ext cx="14085391" cy="383667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F48F05B-6653-0848-9403-3B8173840F7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8240537" y="1075491"/>
            <a:ext cx="4409653" cy="3498394"/>
          </a:xfrm>
          <a:prstGeom prst="rect">
            <a:avLst/>
          </a:prstGeom>
        </p:spPr>
      </p:pic>
      <p:sp>
        <p:nvSpPr>
          <p:cNvPr id="57" name="Google Shape;87;p1">
            <a:extLst>
              <a:ext uri="{FF2B5EF4-FFF2-40B4-BE49-F238E27FC236}">
                <a16:creationId xmlns:a16="http://schemas.microsoft.com/office/drawing/2014/main" id="{EE592F8E-5CCF-2940-8C7A-A0E281FD34A3}"/>
              </a:ext>
            </a:extLst>
          </p:cNvPr>
          <p:cNvSpPr/>
          <p:nvPr/>
        </p:nvSpPr>
        <p:spPr>
          <a:xfrm>
            <a:off x="665091" y="27970623"/>
            <a:ext cx="13880592" cy="926763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lvl="1" algn="just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</a:t>
            </a: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Ten participants completed a follow-up interview in which they reported when they thought they first heard familiar clips</a:t>
            </a: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4C5D954-7159-3749-9AB0-B24F6382B3D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4271" b="96171" l="2614" r="969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98173" y="37778972"/>
            <a:ext cx="642088" cy="4954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5895E8B-23AB-374A-A489-E6176E09B4EE}"/>
              </a:ext>
            </a:extLst>
          </p:cNvPr>
          <p:cNvSpPr txBox="1"/>
          <p:nvPr/>
        </p:nvSpPr>
        <p:spPr>
          <a:xfrm>
            <a:off x="33241651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kathios.n@northeastern.edu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2967E42-D2B4-FF4B-903D-2BAD6084EA8C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7499751" y="37740981"/>
            <a:ext cx="642088" cy="64208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B17DDE3-57A3-9540-855B-A85932E4CC2F}"/>
              </a:ext>
            </a:extLst>
          </p:cNvPr>
          <p:cNvSpPr txBox="1"/>
          <p:nvPr/>
        </p:nvSpPr>
        <p:spPr>
          <a:xfrm>
            <a:off x="38146168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nickkathios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 descr="A picture containing tableware, cup&#10;&#10;Description automatically generated">
            <a:extLst>
              <a:ext uri="{FF2B5EF4-FFF2-40B4-BE49-F238E27FC236}">
                <a16:creationId xmlns:a16="http://schemas.microsoft.com/office/drawing/2014/main" id="{DFEA17B3-04F4-A244-9AD5-3C2C03A1030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413402" y="23836975"/>
            <a:ext cx="13141581" cy="2313432"/>
          </a:xfrm>
          <a:prstGeom prst="rect">
            <a:avLst/>
          </a:prstGeom>
        </p:spPr>
      </p:pic>
      <p:pic>
        <p:nvPicPr>
          <p:cNvPr id="63" name="Picture 6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CE99148F-9C74-C246-8115-2FD6B2B0208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542359" y="26483116"/>
            <a:ext cx="13141582" cy="2313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18819503" y="28128573"/>
            <a:ext cx="2945303" cy="302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0342818" y="34954585"/>
            <a:ext cx="3168949" cy="30220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8956662" y="26038695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2" name="Picture 11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8C9601E0-5F8E-DE41-A3B3-F76A19D97D37}"/>
              </a:ext>
            </a:extLst>
          </p:cNvPr>
          <p:cNvPicPr>
            <a:picLocks noChangeAspect="1"/>
          </p:cNvPicPr>
          <p:nvPr/>
        </p:nvPicPr>
        <p:blipFill rotWithShape="1">
          <a:blip r:embed="rId35"/>
          <a:srcRect l="32482" t="23765" r="41192" b="64066"/>
          <a:stretch/>
        </p:blipFill>
        <p:spPr>
          <a:xfrm>
            <a:off x="25904905" y="30410311"/>
            <a:ext cx="3206402" cy="83301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21C5477-8024-BF40-A169-9BD1FE0E9CB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9508604" y="7365675"/>
            <a:ext cx="13141586" cy="231343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956663" y="18327805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6C38F22-34A3-FF40-8162-0D29C291E6F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9508604" y="10355494"/>
            <a:ext cx="13123347" cy="23134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8AB606-9D7C-AB4D-8B4E-8565EC67F677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9508610" y="13231024"/>
            <a:ext cx="13141580" cy="23134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FF40E0-9D1A-5B4E-925B-311E0CB42357}"/>
              </a:ext>
            </a:extLst>
          </p:cNvPr>
          <p:cNvPicPr>
            <a:picLocks noChangeAspect="1"/>
          </p:cNvPicPr>
          <p:nvPr/>
        </p:nvPicPr>
        <p:blipFill rotWithShape="1">
          <a:blip r:embed="rId39"/>
          <a:srcRect l="42494" t="19688" r="34860" b="74549"/>
          <a:stretch/>
        </p:blipFill>
        <p:spPr>
          <a:xfrm>
            <a:off x="39892087" y="15655639"/>
            <a:ext cx="2758103" cy="3945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4500</TotalTime>
  <Words>1418</Words>
  <Application>Microsoft Macintosh PowerPoint</Application>
  <PresentationFormat>Custom</PresentationFormat>
  <Paragraphs>122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48</cp:revision>
  <cp:lastPrinted>2022-04-18T15:59:33Z</cp:lastPrinted>
  <dcterms:created xsi:type="dcterms:W3CDTF">2021-02-08T14:55:12Z</dcterms:created>
  <dcterms:modified xsi:type="dcterms:W3CDTF">2022-04-18T17:34:11Z</dcterms:modified>
</cp:coreProperties>
</file>